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0"/>
  </p:notesMasterIdLst>
  <p:sldIdLst>
    <p:sldId id="266" r:id="rId5"/>
    <p:sldId id="269" r:id="rId6"/>
    <p:sldId id="257" r:id="rId7"/>
    <p:sldId id="267" r:id="rId8"/>
    <p:sldId id="26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7/2/2023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7/2/2023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7/2/2023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7/2/2023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7/2/2023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607908" cy="1086237"/>
          </a:xfrm>
        </p:spPr>
        <p:txBody>
          <a:bodyPr>
            <a:normAutofit fontScale="90000"/>
          </a:bodyPr>
          <a:lstStyle/>
          <a:p>
            <a:pPr algn="l"/>
            <a:r>
              <a:rPr lang="en-US" sz="3600" dirty="0">
                <a:solidFill>
                  <a:srgbClr val="FFFFFF"/>
                </a:solidFill>
              </a:rPr>
              <a:t>GLOBAL UNICORN COMPANIES</a:t>
            </a:r>
            <a:br>
              <a:rPr lang="en-US" sz="3600" dirty="0">
                <a:solidFill>
                  <a:srgbClr val="FFFFFF"/>
                </a:solidFill>
              </a:rPr>
            </a:br>
            <a:r>
              <a:rPr lang="en-US" sz="3600" dirty="0">
                <a:solidFill>
                  <a:srgbClr val="FFFFFF"/>
                </a:solidFill>
              </a:rPr>
              <a:t>DATA SET ANALYSIS</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3D661C5-3193-3192-749A-79DAE6706A51}"/>
              </a:ext>
            </a:extLst>
          </p:cNvPr>
          <p:cNvSpPr>
            <a:spLocks noGrp="1"/>
          </p:cNvSpPr>
          <p:nvPr>
            <p:ph type="title"/>
          </p:nvPr>
        </p:nvSpPr>
        <p:spPr>
          <a:xfrm>
            <a:off x="802640" y="106680"/>
            <a:ext cx="9601200" cy="726440"/>
          </a:xfrm>
        </p:spPr>
        <p:txBody>
          <a:bodyPr/>
          <a:lstStyle/>
          <a:p>
            <a:r>
              <a:rPr lang="en-US" dirty="0"/>
              <a:t>Unicorn Data Distribution</a:t>
            </a:r>
          </a:p>
        </p:txBody>
      </p:sp>
      <p:pic>
        <p:nvPicPr>
          <p:cNvPr id="9" name="Picture 8">
            <a:extLst>
              <a:ext uri="{FF2B5EF4-FFF2-40B4-BE49-F238E27FC236}">
                <a16:creationId xmlns:a16="http://schemas.microsoft.com/office/drawing/2014/main" id="{5A86AAB0-91D2-6CC2-B298-98DBC5A3E49D}"/>
              </a:ext>
            </a:extLst>
          </p:cNvPr>
          <p:cNvPicPr>
            <a:picLocks noChangeAspect="1"/>
          </p:cNvPicPr>
          <p:nvPr/>
        </p:nvPicPr>
        <p:blipFill>
          <a:blip r:embed="rId2"/>
          <a:stretch>
            <a:fillRect/>
          </a:stretch>
        </p:blipFill>
        <p:spPr>
          <a:xfrm>
            <a:off x="802640" y="1187992"/>
            <a:ext cx="10881360" cy="5245707"/>
          </a:xfrm>
          <a:prstGeom prst="rect">
            <a:avLst/>
          </a:prstGeom>
        </p:spPr>
      </p:pic>
    </p:spTree>
    <p:extLst>
      <p:ext uri="{BB962C8B-B14F-4D97-AF65-F5344CB8AC3E}">
        <p14:creationId xmlns:p14="http://schemas.microsoft.com/office/powerpoint/2010/main" val="2080038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1"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2"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34" name="Rectangle 33">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706290" y="5587947"/>
            <a:ext cx="10720685" cy="936769"/>
          </a:xfrm>
        </p:spPr>
        <p:txBody>
          <a:bodyPr vert="horz" lIns="91440" tIns="45720" rIns="91440" bIns="45720" rtlCol="0" anchor="b">
            <a:normAutofit fontScale="90000"/>
          </a:bodyPr>
          <a:lstStyle/>
          <a:p>
            <a:pPr algn="ctr"/>
            <a:r>
              <a:rPr lang="en-US" sz="1900" b="1" i="0" cap="all" dirty="0">
                <a:effectLst/>
              </a:rPr>
              <a:t>The top 10 companies with highest ROI are shown above with Bytedance- a company within the AI Industry in Beijing, China taking the lead. ROI is calculated by deducting Fundings received from Current Valuation of companies.</a:t>
            </a:r>
            <a:br>
              <a:rPr lang="en-US" sz="1900" b="1" i="0" cap="all" dirty="0">
                <a:effectLst/>
              </a:rPr>
            </a:br>
            <a:br>
              <a:rPr lang="en-US" sz="1900" b="1" i="0" cap="all" dirty="0">
                <a:effectLst/>
              </a:rPr>
            </a:br>
            <a:r>
              <a:rPr lang="en-US" sz="1900" b="1" cap="all" dirty="0"/>
              <a:t>Unicorn Industry Hub cities in the US are San Francisco, New York. While those in China and UK are Beijing, Shanghai, Shenzhen and London respectively. India also has a hub in Bengaluru.</a:t>
            </a:r>
            <a:br>
              <a:rPr lang="en-US" sz="1900" b="1" cap="all" dirty="0"/>
            </a:br>
            <a:endParaRPr lang="en-US" sz="1900" b="1" cap="all" dirty="0"/>
          </a:p>
        </p:txBody>
      </p:sp>
      <p:pic>
        <p:nvPicPr>
          <p:cNvPr id="19" name="Picture 18">
            <a:extLst>
              <a:ext uri="{FF2B5EF4-FFF2-40B4-BE49-F238E27FC236}">
                <a16:creationId xmlns:a16="http://schemas.microsoft.com/office/drawing/2014/main" id="{C03DA35F-AC83-8F96-BBC2-BFADD4318DE2}"/>
              </a:ext>
            </a:extLst>
          </p:cNvPr>
          <p:cNvPicPr>
            <a:picLocks noChangeAspect="1"/>
          </p:cNvPicPr>
          <p:nvPr/>
        </p:nvPicPr>
        <p:blipFill>
          <a:blip r:embed="rId2"/>
          <a:stretch>
            <a:fillRect/>
          </a:stretch>
        </p:blipFill>
        <p:spPr>
          <a:xfrm>
            <a:off x="109390" y="51903"/>
            <a:ext cx="5543318" cy="4418008"/>
          </a:xfrm>
          <a:prstGeom prst="rect">
            <a:avLst/>
          </a:prstGeom>
        </p:spPr>
      </p:pic>
      <p:pic>
        <p:nvPicPr>
          <p:cNvPr id="25" name="Picture 24">
            <a:extLst>
              <a:ext uri="{FF2B5EF4-FFF2-40B4-BE49-F238E27FC236}">
                <a16:creationId xmlns:a16="http://schemas.microsoft.com/office/drawing/2014/main" id="{FC16C0BC-9DE4-D372-8295-097AD817D962}"/>
              </a:ext>
            </a:extLst>
          </p:cNvPr>
          <p:cNvPicPr>
            <a:picLocks noChangeAspect="1"/>
          </p:cNvPicPr>
          <p:nvPr/>
        </p:nvPicPr>
        <p:blipFill>
          <a:blip r:embed="rId3"/>
          <a:stretch>
            <a:fillRect/>
          </a:stretch>
        </p:blipFill>
        <p:spPr>
          <a:xfrm>
            <a:off x="5796499" y="843766"/>
            <a:ext cx="6320512" cy="3918716"/>
          </a:xfrm>
          <a:prstGeom prst="rect">
            <a:avLst/>
          </a:prstGeom>
        </p:spPr>
      </p:pic>
      <p:sp>
        <p:nvSpPr>
          <p:cNvPr id="36" name="Freeform: Shape 35">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sp>
      <p:sp>
        <p:nvSpPr>
          <p:cNvPr id="38" name="Freeform: Shape 37">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sp>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9"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40"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42" name="Rectangle 41">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E130843F-C3A1-A582-9126-89F49BA51761}"/>
              </a:ext>
            </a:extLst>
          </p:cNvPr>
          <p:cNvSpPr>
            <a:spLocks noGrp="1"/>
          </p:cNvSpPr>
          <p:nvPr>
            <p:ph type="title"/>
          </p:nvPr>
        </p:nvSpPr>
        <p:spPr>
          <a:xfrm>
            <a:off x="874778" y="4883126"/>
            <a:ext cx="10720685" cy="1805374"/>
          </a:xfrm>
        </p:spPr>
        <p:txBody>
          <a:bodyPr vert="horz" lIns="91440" tIns="45720" rIns="91440" bIns="45720" rtlCol="0" anchor="b">
            <a:normAutofit fontScale="90000"/>
          </a:bodyPr>
          <a:lstStyle/>
          <a:p>
            <a:br>
              <a:rPr lang="en-US" sz="1900" b="1" i="0" cap="all" dirty="0">
                <a:effectLst/>
              </a:rPr>
            </a:br>
            <a:r>
              <a:rPr lang="en-US" sz="1900" b="1" i="0" cap="all" dirty="0">
                <a:effectLst/>
              </a:rPr>
              <a:t>United States Has The Highest Number Of Unicorns By A Very Great Margin, Followed By China. It Should Be Noted That Us Has More Than 50% Unicorns On This List.</a:t>
            </a:r>
            <a:br>
              <a:rPr lang="en-US" sz="1900" b="1" i="0" cap="all" dirty="0">
                <a:effectLst/>
              </a:rPr>
            </a:br>
            <a:br>
              <a:rPr lang="en-US" sz="1900" b="1" i="0" cap="all" dirty="0">
                <a:effectLst/>
              </a:rPr>
            </a:br>
            <a:r>
              <a:rPr lang="en-US" sz="1900" b="1" cap="all" dirty="0"/>
              <a:t>Most Valued Unicorn Is In China, The Ai Company- Bytedance Identified Earlier. We Can See Here It's Valued At </a:t>
            </a:r>
            <a:r>
              <a:rPr lang="en-US" sz="1900" b="1" cap="all" dirty="0" err="1"/>
              <a:t>Usd</a:t>
            </a:r>
            <a:r>
              <a:rPr lang="en-US" sz="1900" b="1" cap="all" dirty="0"/>
              <a:t> 180 Billion. Asides This Outlier Value, The Bahamas Has The Average Most Valued Unicorn, Even Though This Is Misleading As It Is Just one company.</a:t>
            </a:r>
            <a:r>
              <a:rPr lang="en-US" sz="1900" b="1" i="0" cap="all" dirty="0">
                <a:effectLst/>
              </a:rPr>
              <a:t>                                                                                                                                                                                                      </a:t>
            </a:r>
            <a:br>
              <a:rPr lang="en-US" sz="1900" b="1" i="0" cap="all" dirty="0">
                <a:effectLst/>
              </a:rPr>
            </a:br>
            <a:br>
              <a:rPr lang="en-US" sz="1900" b="1" i="0" cap="all" dirty="0">
                <a:effectLst/>
              </a:rPr>
            </a:br>
            <a:endParaRPr lang="en-US" sz="1900" cap="all" dirty="0"/>
          </a:p>
        </p:txBody>
      </p:sp>
      <p:pic>
        <p:nvPicPr>
          <p:cNvPr id="9" name="Picture 8">
            <a:extLst>
              <a:ext uri="{FF2B5EF4-FFF2-40B4-BE49-F238E27FC236}">
                <a16:creationId xmlns:a16="http://schemas.microsoft.com/office/drawing/2014/main" id="{6EAD3B06-8C26-B405-6421-05D843F6C3F7}"/>
              </a:ext>
            </a:extLst>
          </p:cNvPr>
          <p:cNvPicPr>
            <a:picLocks noChangeAspect="1"/>
          </p:cNvPicPr>
          <p:nvPr/>
        </p:nvPicPr>
        <p:blipFill>
          <a:blip r:embed="rId2"/>
          <a:stretch>
            <a:fillRect/>
          </a:stretch>
        </p:blipFill>
        <p:spPr>
          <a:xfrm>
            <a:off x="52435" y="0"/>
            <a:ext cx="5130799" cy="3450462"/>
          </a:xfrm>
          <a:prstGeom prst="rect">
            <a:avLst/>
          </a:prstGeom>
        </p:spPr>
      </p:pic>
      <p:pic>
        <p:nvPicPr>
          <p:cNvPr id="13" name="Picture 12">
            <a:extLst>
              <a:ext uri="{FF2B5EF4-FFF2-40B4-BE49-F238E27FC236}">
                <a16:creationId xmlns:a16="http://schemas.microsoft.com/office/drawing/2014/main" id="{C5F1D76D-A0BE-12DB-DB17-0A00441E7982}"/>
              </a:ext>
            </a:extLst>
          </p:cNvPr>
          <p:cNvPicPr>
            <a:picLocks noChangeAspect="1"/>
          </p:cNvPicPr>
          <p:nvPr/>
        </p:nvPicPr>
        <p:blipFill>
          <a:blip r:embed="rId3"/>
          <a:stretch>
            <a:fillRect/>
          </a:stretch>
        </p:blipFill>
        <p:spPr>
          <a:xfrm>
            <a:off x="5235670" y="1389378"/>
            <a:ext cx="6918594" cy="3340577"/>
          </a:xfrm>
          <a:prstGeom prst="rect">
            <a:avLst/>
          </a:prstGeom>
        </p:spPr>
      </p:pic>
      <p:sp>
        <p:nvSpPr>
          <p:cNvPr id="44" name="Freeform: Shape 43">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sp>
      <p:sp>
        <p:nvSpPr>
          <p:cNvPr id="46" name="Freeform: Shape 45">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sp>
    </p:spTree>
    <p:extLst>
      <p:ext uri="{BB962C8B-B14F-4D97-AF65-F5344CB8AC3E}">
        <p14:creationId xmlns:p14="http://schemas.microsoft.com/office/powerpoint/2010/main" val="1515881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5"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8" name="Rectangle 17">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6096000" y="-585171"/>
            <a:ext cx="4798243" cy="1977091"/>
          </a:xfrm>
        </p:spPr>
        <p:txBody>
          <a:bodyPr vert="horz" lIns="91440" tIns="45720" rIns="91440" bIns="45720" rtlCol="0" anchor="b">
            <a:normAutofit/>
          </a:bodyPr>
          <a:lstStyle/>
          <a:p>
            <a:pPr algn="ctr"/>
            <a:r>
              <a:rPr lang="en-US" sz="1400" b="1" i="0" dirty="0">
                <a:solidFill>
                  <a:srgbClr val="000000"/>
                </a:solidFill>
                <a:effectLst/>
                <a:latin typeface="Helvetica Neue"/>
              </a:rPr>
              <a:t>The Valuation of a company has a perfectly positive (strong) relationship with the Return on Investment of the company. Fundings received also showed a strong relationship with Return on Investment of Unicorns, as well as on the Valuation of the Unicorn.</a:t>
            </a:r>
            <a:br>
              <a:rPr lang="en-US" sz="1400" b="1" i="0" dirty="0">
                <a:solidFill>
                  <a:srgbClr val="000000"/>
                </a:solidFill>
                <a:effectLst/>
                <a:latin typeface="Helvetica Neue"/>
              </a:rPr>
            </a:br>
            <a:endParaRPr lang="en-US" sz="1400" cap="all" dirty="0"/>
          </a:p>
        </p:txBody>
      </p:sp>
      <p:sp>
        <p:nvSpPr>
          <p:cNvPr id="20"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9" name="Picture 8">
            <a:extLst>
              <a:ext uri="{FF2B5EF4-FFF2-40B4-BE49-F238E27FC236}">
                <a16:creationId xmlns:a16="http://schemas.microsoft.com/office/drawing/2014/main" id="{B5F00E04-CD24-D919-F0EE-3605ED06E04E}"/>
              </a:ext>
            </a:extLst>
          </p:cNvPr>
          <p:cNvPicPr>
            <a:picLocks noChangeAspect="1"/>
          </p:cNvPicPr>
          <p:nvPr/>
        </p:nvPicPr>
        <p:blipFill>
          <a:blip r:embed="rId2"/>
          <a:stretch>
            <a:fillRect/>
          </a:stretch>
        </p:blipFill>
        <p:spPr>
          <a:xfrm>
            <a:off x="1090609" y="1048951"/>
            <a:ext cx="4713200" cy="4935289"/>
          </a:xfrm>
          <a:prstGeom prst="rect">
            <a:avLst/>
          </a:prstGeom>
        </p:spPr>
      </p:pic>
      <p:sp>
        <p:nvSpPr>
          <p:cNvPr id="13" name="TextBox 12">
            <a:extLst>
              <a:ext uri="{FF2B5EF4-FFF2-40B4-BE49-F238E27FC236}">
                <a16:creationId xmlns:a16="http://schemas.microsoft.com/office/drawing/2014/main" id="{A71A1B12-5DB0-15E8-2C6F-11A0B65D3A85}"/>
              </a:ext>
            </a:extLst>
          </p:cNvPr>
          <p:cNvSpPr txBox="1"/>
          <p:nvPr/>
        </p:nvSpPr>
        <p:spPr>
          <a:xfrm>
            <a:off x="6302891" y="1579662"/>
            <a:ext cx="5889109" cy="5355312"/>
          </a:xfrm>
          <a:prstGeom prst="rect">
            <a:avLst/>
          </a:prstGeom>
          <a:noFill/>
        </p:spPr>
        <p:txBody>
          <a:bodyPr wrap="square">
            <a:spAutoFit/>
          </a:bodyPr>
          <a:lstStyle/>
          <a:p>
            <a:pPr algn="l"/>
            <a:r>
              <a:rPr lang="en-US" b="1" i="0" dirty="0">
                <a:solidFill>
                  <a:srgbClr val="000000"/>
                </a:solidFill>
                <a:effectLst/>
                <a:latin typeface="Helvetica Neue"/>
              </a:rPr>
              <a:t>Overall, we have been able to note the following information from our Data set:</a:t>
            </a:r>
          </a:p>
          <a:p>
            <a:pPr algn="l">
              <a:buFont typeface="Arial" panose="020B0604020202020204" pitchFamily="34" charset="0"/>
              <a:buChar char="•"/>
            </a:pPr>
            <a:r>
              <a:rPr lang="en-US" b="0" i="0" dirty="0">
                <a:solidFill>
                  <a:srgbClr val="000000"/>
                </a:solidFill>
                <a:effectLst/>
                <a:latin typeface="Helvetica Neue"/>
              </a:rPr>
              <a:t>USA has more Unicorns than most parts of the world, and as such get more fundings than most part of the world.</a:t>
            </a:r>
          </a:p>
          <a:p>
            <a:pPr algn="l">
              <a:buFont typeface="Arial" panose="020B0604020202020204" pitchFamily="34" charset="0"/>
              <a:buChar char="•"/>
            </a:pPr>
            <a:r>
              <a:rPr lang="en-US" b="0" i="0" dirty="0">
                <a:solidFill>
                  <a:srgbClr val="000000"/>
                </a:solidFill>
                <a:effectLst/>
                <a:latin typeface="Helvetica Neue"/>
              </a:rPr>
              <a:t>The most valued Unicorns are in China and United States.</a:t>
            </a:r>
          </a:p>
          <a:p>
            <a:pPr algn="l">
              <a:buFont typeface="Arial" panose="020B0604020202020204" pitchFamily="34" charset="0"/>
              <a:buChar char="•"/>
            </a:pPr>
            <a:r>
              <a:rPr lang="en-US" b="0" i="0" dirty="0">
                <a:solidFill>
                  <a:srgbClr val="000000"/>
                </a:solidFill>
                <a:effectLst/>
                <a:latin typeface="Helvetica Neue"/>
              </a:rPr>
              <a:t>AI remains the most profitable (based on Return on Investment) and most companies within this Industry gets Funding faster and attain the Unicorn status quicker.</a:t>
            </a:r>
          </a:p>
          <a:p>
            <a:pPr algn="l">
              <a:buFont typeface="Arial" panose="020B0604020202020204" pitchFamily="34" charset="0"/>
              <a:buChar char="•"/>
            </a:pPr>
            <a:r>
              <a:rPr lang="en-US" b="0" i="0" dirty="0">
                <a:solidFill>
                  <a:srgbClr val="000000"/>
                </a:solidFill>
                <a:effectLst/>
                <a:latin typeface="Helvetica Neue"/>
              </a:rPr>
              <a:t>It should be noted that receiving Funding is not a pre-requisite to attaining the Unicorn status. However, it has shown that it makes attaining the Unicorn status quicker.</a:t>
            </a:r>
          </a:p>
          <a:p>
            <a:pPr algn="l">
              <a:buFont typeface="Arial" panose="020B0604020202020204" pitchFamily="34" charset="0"/>
              <a:buChar char="•"/>
            </a:pPr>
            <a:endParaRPr lang="en-US" b="0" i="0" dirty="0">
              <a:solidFill>
                <a:srgbClr val="000000"/>
              </a:solidFill>
              <a:effectLst/>
              <a:latin typeface="Helvetica Neue"/>
            </a:endParaRPr>
          </a:p>
          <a:p>
            <a:pPr algn="l"/>
            <a:r>
              <a:rPr lang="en-US" b="1" i="0" dirty="0">
                <a:solidFill>
                  <a:srgbClr val="000000"/>
                </a:solidFill>
                <a:effectLst/>
                <a:latin typeface="Helvetica Neue"/>
              </a:rPr>
              <a:t>Companies that intend to attain this </a:t>
            </a:r>
            <a:r>
              <a:rPr lang="en-US" b="1" dirty="0">
                <a:solidFill>
                  <a:srgbClr val="000000"/>
                </a:solidFill>
                <a:latin typeface="Helvetica Neue"/>
              </a:rPr>
              <a:t>status</a:t>
            </a:r>
            <a:r>
              <a:rPr lang="en-US" b="1" i="0" dirty="0">
                <a:solidFill>
                  <a:srgbClr val="000000"/>
                </a:solidFill>
                <a:effectLst/>
                <a:latin typeface="Helvetica Neue"/>
              </a:rPr>
              <a:t> need to look at these qualities and attributes and follow those they can, to speed up their Unicorn attainment goal.</a:t>
            </a:r>
          </a:p>
        </p:txBody>
      </p:sp>
    </p:spTree>
    <p:extLst>
      <p:ext uri="{BB962C8B-B14F-4D97-AF65-F5344CB8AC3E}">
        <p14:creationId xmlns:p14="http://schemas.microsoft.com/office/powerpoint/2010/main" val="138161482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43</TotalTime>
  <Words>366</Words>
  <Application>Microsoft Office PowerPoint</Application>
  <PresentationFormat>Widescreen</PresentationFormat>
  <Paragraphs>12</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Franklin Gothic Book</vt:lpstr>
      <vt:lpstr>Helvetica Neue</vt:lpstr>
      <vt:lpstr>Crop</vt:lpstr>
      <vt:lpstr>GLOBAL UNICORN COMPANIES DATA SET ANALYSIS</vt:lpstr>
      <vt:lpstr>Unicorn Data Distribution</vt:lpstr>
      <vt:lpstr>The top 10 companies with highest ROI are shown above with Bytedance- a company within the AI Industry in Beijing, China taking the lead. ROI is calculated by deducting Fundings received from Current Valuation of companies.  Unicorn Industry Hub cities in the US are San Francisco, New York. While those in China and UK are Beijing, Shanghai, Shenzhen and London respectively. India also has a hub in Bengaluru. </vt:lpstr>
      <vt:lpstr> United States Has The Highest Number Of Unicorns By A Very Great Margin, Followed By China. It Should Be Noted That Us Has More Than 50% Unicorns On This List.  Most Valued Unicorn Is In China, The Ai Company- Bytedance Identified Earlier. We Can See Here It's Valued At Usd 180 Billion. Asides This Outlier Value, The Bahamas Has The Average Most Valued Unicorn, Even Though This Is Misleading As It Is Just one company.                                                                                                                                                                                                        </vt:lpstr>
      <vt:lpstr>The Valuation of a company has a perfectly positive (strong) relationship with the Return on Investment of the company. Fundings received also showed a strong relationship with Return on Investment of Unicorns, as well as on the Valuation of the Unicorn.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UNICORN COMPANIES DATA SET ANALYSIS</dc:title>
  <dc:creator>Adedayo Adewole</dc:creator>
  <cp:lastModifiedBy>Adedayo Adewole</cp:lastModifiedBy>
  <cp:revision>1</cp:revision>
  <dcterms:created xsi:type="dcterms:W3CDTF">2023-07-02T11:23:07Z</dcterms:created>
  <dcterms:modified xsi:type="dcterms:W3CDTF">2023-07-02T12:06:54Z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